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7" r:id="rId1"/>
  </p:sldMasterIdLst>
  <p:notesMasterIdLst>
    <p:notesMasterId r:id="rId11"/>
  </p:notesMasterIdLst>
  <p:sldIdLst>
    <p:sldId id="291" r:id="rId2"/>
    <p:sldId id="401" r:id="rId3"/>
    <p:sldId id="402" r:id="rId4"/>
    <p:sldId id="403" r:id="rId5"/>
    <p:sldId id="404" r:id="rId6"/>
    <p:sldId id="257" r:id="rId7"/>
    <p:sldId id="348" r:id="rId8"/>
    <p:sldId id="349" r:id="rId9"/>
    <p:sldId id="347" r:id="rId10"/>
  </p:sldIdLst>
  <p:sldSz cx="12192000" cy="6858000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78" autoAdjust="0"/>
    <p:restoredTop sz="95610" autoAdjust="0"/>
  </p:normalViewPr>
  <p:slideViewPr>
    <p:cSldViewPr>
      <p:cViewPr varScale="1">
        <p:scale>
          <a:sx n="77" d="100"/>
          <a:sy n="77" d="100"/>
        </p:scale>
        <p:origin x="306" y="51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306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71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6B60062-98E4-4766-87C1-E1864411C658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000515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/>
              <a:t>参考：</a:t>
            </a:r>
            <a:r>
              <a:rPr lang="en-US" altLang="zh-CN"/>
              <a:t>https://www.liquidweb.com/kb/how-to-install-docker-on-centos-8/</a:t>
            </a:r>
          </a:p>
          <a:p>
            <a:pPr marL="0" indent="0">
              <a:buNone/>
            </a:pPr>
            <a:r>
              <a:rPr lang="zh-CN" altLang="en-US" sz="1200"/>
              <a:t>删除现有</a:t>
            </a:r>
            <a:r>
              <a:rPr lang="en-US" altLang="zh-CN" sz="1200"/>
              <a:t>docker</a:t>
            </a:r>
            <a:r>
              <a:rPr lang="zh-CN" altLang="en-US" sz="1200"/>
              <a:t>相关软件</a:t>
            </a:r>
            <a:r>
              <a:rPr lang="en-US" altLang="zh-CN" sz="1200"/>
              <a:t>(</a:t>
            </a:r>
            <a:r>
              <a:rPr lang="zh-CN" altLang="en-US" sz="1200"/>
              <a:t>新安装</a:t>
            </a:r>
            <a:r>
              <a:rPr lang="en-US" altLang="zh-CN" sz="1200"/>
              <a:t>OS</a:t>
            </a:r>
            <a:r>
              <a:rPr lang="zh-CN" altLang="en-US" sz="1200"/>
              <a:t>可略过</a:t>
            </a:r>
            <a:r>
              <a:rPr lang="en-US" altLang="zh-CN" sz="1200"/>
              <a:t>)</a:t>
            </a:r>
          </a:p>
          <a:p>
            <a:pPr marL="0" indent="0">
              <a:buNone/>
            </a:pPr>
            <a:r>
              <a:rPr lang="en-US" altLang="zh-CN" sz="1200"/>
              <a:t># yum remove docker docker-client docker-client-latest docker-common docker-latest docker-latest-logrotate docker-logrotate docker-engine</a:t>
            </a:r>
          </a:p>
          <a:p>
            <a:endParaRPr lang="en-US" altLang="zh-CN"/>
          </a:p>
          <a:p>
            <a:pPr marL="0" indent="0">
              <a:buNone/>
            </a:pPr>
            <a:r>
              <a:rPr lang="zh-CN" altLang="en-US" sz="1200"/>
              <a:t>列出库中的</a:t>
            </a:r>
            <a:r>
              <a:rPr lang="en-US" altLang="zh-CN" sz="1200"/>
              <a:t>docker</a:t>
            </a:r>
            <a:r>
              <a:rPr lang="zh-CN" altLang="en-US" sz="1200"/>
              <a:t>资源</a:t>
            </a:r>
            <a:endParaRPr lang="en-US" altLang="zh-CN" sz="1200"/>
          </a:p>
          <a:p>
            <a:pPr marL="0" indent="0">
              <a:buNone/>
            </a:pPr>
            <a:r>
              <a:rPr lang="en-US" altLang="zh-CN" sz="1200"/>
              <a:t># dnf list docker-ce</a:t>
            </a:r>
          </a:p>
          <a:p>
            <a:pPr marL="0" indent="0">
              <a:buNone/>
            </a:pPr>
            <a:endParaRPr lang="en-US" altLang="zh-CN" sz="1200"/>
          </a:p>
          <a:p>
            <a:pPr marL="0" indent="0">
              <a:buNone/>
            </a:pPr>
            <a:r>
              <a:rPr lang="zh-CN" altLang="en-US" sz="1200"/>
              <a:t>安装</a:t>
            </a:r>
            <a:r>
              <a:rPr lang="en-US" altLang="zh-CN" sz="1200"/>
              <a:t>docker-compose(</a:t>
            </a:r>
            <a:r>
              <a:rPr lang="zh-CN" altLang="en-US" sz="1200"/>
              <a:t>可选</a:t>
            </a:r>
            <a:r>
              <a:rPr lang="en-US" altLang="zh-CN" sz="1200"/>
              <a:t>)</a:t>
            </a:r>
          </a:p>
          <a:p>
            <a:pPr marL="0" indent="0">
              <a:buNone/>
            </a:pPr>
            <a:r>
              <a:rPr lang="en-US" altLang="zh-CN" sz="1200"/>
              <a:t># curl -L "https://github.com/docker/compose/releases/download/1.25.0/docker-compose-$(uname -s)-$(uname -m)" -o /usr/local/bin/docker-compose</a:t>
            </a:r>
          </a:p>
          <a:p>
            <a:pPr marL="0" indent="0">
              <a:buNone/>
            </a:pPr>
            <a:r>
              <a:rPr lang="en-US" altLang="zh-CN" sz="1200"/>
              <a:t># chmod +x /usr/local/bin/docker-compose</a:t>
            </a:r>
          </a:p>
          <a:p>
            <a:pPr marL="0" indent="0">
              <a:buNone/>
            </a:pPr>
            <a:r>
              <a:rPr lang="zh-CN" altLang="en-US" sz="1200"/>
              <a:t>安装完毕！</a:t>
            </a:r>
            <a:endParaRPr lang="en-US" altLang="zh-CN" sz="1200"/>
          </a:p>
          <a:p>
            <a:pPr marL="0" indent="0">
              <a:buNone/>
            </a:pPr>
            <a:endParaRPr lang="en-US" altLang="zh-CN" sz="1200"/>
          </a:p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B60062-98E4-4766-87C1-E1864411C658}" type="slidenum">
              <a:rPr lang="en-US" altLang="zh-CN" smtClean="0"/>
              <a:pPr/>
              <a:t>6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865053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sz="2000"/>
              <a:t>安装指定的</a:t>
            </a:r>
            <a:r>
              <a:rPr lang="en-US" altLang="zh-CN" sz="2000"/>
              <a:t>SQL Server</a:t>
            </a:r>
            <a:r>
              <a:rPr lang="zh-CN" altLang="en-US" sz="2000"/>
              <a:t>版本</a:t>
            </a:r>
            <a:endParaRPr lang="en-US" altLang="zh-CN" sz="2000"/>
          </a:p>
          <a:p>
            <a:r>
              <a:rPr lang="en-US" altLang="zh-CN" sz="1600"/>
              <a:t># docker pull mcr.microsoft.com/mssql/rhel/server:2019-CU1-rhel-8</a:t>
            </a:r>
          </a:p>
          <a:p>
            <a:r>
              <a:rPr lang="en-US" altLang="zh-CN" sz="1600"/>
              <a:t># </a:t>
            </a:r>
            <a:r>
              <a:rPr lang="fr-FR" altLang="zh-CN" sz="1600"/>
              <a:t>docker run -e "ACCEPT_EULA=Y" -e "SA_PASSWORD=Sasa@1995" -p 1433:1433 --name sql1 -d mcr.microsoft.com/mssql/rhel/server:2019-CU1-rhel-8</a:t>
            </a:r>
            <a:endParaRPr lang="en-US" altLang="zh-CN" sz="1600"/>
          </a:p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B60062-98E4-4766-87C1-E1864411C658}" type="slidenum">
              <a:rPr lang="en-US" altLang="zh-CN" smtClean="0"/>
              <a:pPr/>
              <a:t>7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07490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</p:spTree>
    <p:extLst>
      <p:ext uri="{BB962C8B-B14F-4D97-AF65-F5344CB8AC3E}">
        <p14:creationId xmlns:p14="http://schemas.microsoft.com/office/powerpoint/2010/main" val="6236755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文本框 18"/>
          <p:cNvSpPr txBox="1"/>
          <p:nvPr userDrawn="1"/>
        </p:nvSpPr>
        <p:spPr>
          <a:xfrm>
            <a:off x="0" y="6451334"/>
            <a:ext cx="12192000" cy="346855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endParaRPr lang="zh-CN" altLang="en-US" sz="240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30622"/>
            <a:ext cx="10972800" cy="778098"/>
          </a:xfrm>
        </p:spPr>
        <p:txBody>
          <a:bodyPr/>
          <a:lstStyle>
            <a:lvl1pPr algn="l">
              <a:defRPr sz="3600" b="1" baseline="0">
                <a:solidFill>
                  <a:schemeClr val="tx2"/>
                </a:solidFill>
                <a:latin typeface="Consolas" panose="020B0609020204030204" pitchFamily="49" charset="0"/>
              </a:defRPr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09600" y="1124744"/>
            <a:ext cx="10972800" cy="5143378"/>
          </a:xfrm>
        </p:spPr>
        <p:txBody>
          <a:bodyPr/>
          <a:lstStyle>
            <a:lvl1pPr>
              <a:defRPr sz="2800" b="0" baseline="0">
                <a:solidFill>
                  <a:schemeClr val="tx2"/>
                </a:solidFill>
                <a:latin typeface="Consolas" panose="020B0609020204030204" pitchFamily="49" charset="0"/>
              </a:defRPr>
            </a:lvl1pPr>
            <a:lvl2pPr>
              <a:defRPr sz="2400" baseline="0">
                <a:solidFill>
                  <a:schemeClr val="tx2"/>
                </a:solidFill>
                <a:latin typeface="Consolas" panose="020B0609020204030204" pitchFamily="49" charset="0"/>
              </a:defRPr>
            </a:lvl2pPr>
            <a:lvl3pPr>
              <a:defRPr baseline="0">
                <a:solidFill>
                  <a:schemeClr val="tx2"/>
                </a:solidFill>
                <a:latin typeface="Consolas" panose="020B0609020204030204" pitchFamily="49" charset="0"/>
              </a:defRPr>
            </a:lvl3pPr>
            <a:lvl4pPr>
              <a:defRPr baseline="0">
                <a:solidFill>
                  <a:schemeClr val="tx2"/>
                </a:solidFill>
                <a:latin typeface="Consolas" panose="020B0609020204030204" pitchFamily="49" charset="0"/>
              </a:defRPr>
            </a:lvl4pPr>
            <a:lvl5pPr>
              <a:defRPr baseline="0">
                <a:solidFill>
                  <a:schemeClr val="tx2"/>
                </a:solidFill>
                <a:latin typeface="Consolas" panose="020B0609020204030204" pitchFamily="49" charset="0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cxnSp>
        <p:nvCxnSpPr>
          <p:cNvPr id="5" name="直接连接符 4"/>
          <p:cNvCxnSpPr/>
          <p:nvPr userDrawn="1"/>
        </p:nvCxnSpPr>
        <p:spPr>
          <a:xfrm>
            <a:off x="0" y="908720"/>
            <a:ext cx="1219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文本框 3"/>
          <p:cNvSpPr txBox="1"/>
          <p:nvPr userDrawn="1"/>
        </p:nvSpPr>
        <p:spPr>
          <a:xfrm>
            <a:off x="427174" y="6456838"/>
            <a:ext cx="27885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1600" b="1" kern="1200">
                <a:solidFill>
                  <a:schemeClr val="bg1"/>
                </a:solidFill>
                <a:latin typeface="+mj-ea"/>
                <a:ea typeface="宋体" panose="02010600030101010101" pitchFamily="2" charset="-122"/>
                <a:cs typeface="+mn-cs"/>
              </a:rPr>
              <a:t>SQL Server</a:t>
            </a:r>
            <a:r>
              <a:rPr kumimoji="1" lang="zh-CN" altLang="en-US" sz="1600" b="1" kern="1200">
                <a:solidFill>
                  <a:schemeClr val="bg1"/>
                </a:solidFill>
                <a:latin typeface="+mj-ea"/>
                <a:ea typeface="宋体" panose="02010600030101010101" pitchFamily="2" charset="-122"/>
                <a:cs typeface="+mn-cs"/>
              </a:rPr>
              <a:t>数据库系统实训</a:t>
            </a:r>
            <a:endParaRPr kumimoji="1" lang="zh-CN" altLang="en-US" sz="1600" b="1" kern="1200">
              <a:solidFill>
                <a:schemeClr val="bg1"/>
              </a:solidFill>
              <a:latin typeface="Consolas" panose="020B0609020204030204" pitchFamily="49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文本框 6"/>
          <p:cNvSpPr txBox="1"/>
          <p:nvPr userDrawn="1"/>
        </p:nvSpPr>
        <p:spPr>
          <a:xfrm>
            <a:off x="10560495" y="6456825"/>
            <a:ext cx="11918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600" b="1">
                <a:solidFill>
                  <a:schemeClr val="bg1"/>
                </a:solidFill>
                <a:latin typeface="+mj-ea"/>
                <a:ea typeface="+mj-ea"/>
              </a:rPr>
              <a:t>2</a:t>
            </a:r>
            <a:r>
              <a:rPr lang="en-US" altLang="zh-CN" sz="1600" b="1">
                <a:solidFill>
                  <a:schemeClr val="bg1"/>
                </a:solidFill>
                <a:latin typeface="Consolas" panose="020B0609020204030204" pitchFamily="49" charset="0"/>
                <a:ea typeface="+mj-ea"/>
              </a:rPr>
              <a:t>-</a:t>
            </a:r>
            <a:fld id="{B7FADD6F-F12F-4751-A96D-F30E96A3BE8B}" type="slidenum">
              <a:rPr lang="zh-CN" altLang="en-US" sz="1600" b="1" smtClean="0">
                <a:solidFill>
                  <a:schemeClr val="bg1"/>
                </a:solidFill>
                <a:latin typeface="Consolas" panose="020B0609020204030204" pitchFamily="49" charset="0"/>
                <a:ea typeface="+mj-ea"/>
              </a:rPr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r>
              <a:rPr lang="zh-CN" altLang="en-US" sz="1600" b="1">
                <a:solidFill>
                  <a:schemeClr val="bg1"/>
                </a:solidFill>
                <a:latin typeface="Consolas" panose="020B0609020204030204" pitchFamily="49" charset="0"/>
                <a:ea typeface="+mj-ea"/>
              </a:rPr>
              <a:t> </a:t>
            </a:r>
          </a:p>
        </p:txBody>
      </p:sp>
      <p:sp>
        <p:nvSpPr>
          <p:cNvPr id="8" name="文本框 7"/>
          <p:cNvSpPr txBox="1"/>
          <p:nvPr userDrawn="1"/>
        </p:nvSpPr>
        <p:spPr>
          <a:xfrm>
            <a:off x="4799857" y="6455527"/>
            <a:ext cx="27363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1600" b="1">
                <a:solidFill>
                  <a:schemeClr val="bg1"/>
                </a:solidFill>
                <a:latin typeface="+mj-ea"/>
                <a:ea typeface="+mj-ea"/>
              </a:rPr>
              <a:t>客户端工具</a:t>
            </a:r>
            <a:endParaRPr lang="zh-CN" altLang="en-US" sz="1600" b="1">
              <a:solidFill>
                <a:schemeClr val="bg1"/>
              </a:solidFill>
              <a:latin typeface="Consolas" panose="020B0609020204030204" pitchFamily="49" charset="0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5847101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2" presetClass="entr" presetSubtype="4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9941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839416" y="1844824"/>
            <a:ext cx="10363200" cy="1470025"/>
          </a:xfrm>
        </p:spPr>
        <p:txBody>
          <a:bodyPr/>
          <a:lstStyle/>
          <a:p>
            <a:r>
              <a:rPr lang="en-US" altLang="zh-CN" sz="9600">
                <a:solidFill>
                  <a:srgbClr val="FF0000"/>
                </a:solidFill>
                <a:latin typeface="华文琥珀" panose="02010800040101010101" pitchFamily="2" charset="-122"/>
                <a:ea typeface="华文琥珀" panose="02010800040101010101" pitchFamily="2" charset="-122"/>
              </a:rPr>
              <a:t>Appendix 4</a:t>
            </a:r>
            <a:endParaRPr lang="zh-CN" altLang="en-US" sz="9600">
              <a:solidFill>
                <a:srgbClr val="FF0000"/>
              </a:solidFill>
              <a:latin typeface="华文琥珀" panose="02010800040101010101" pitchFamily="2" charset="-122"/>
              <a:ea typeface="华文琥珀" panose="02010800040101010101" pitchFamily="2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99456" y="3501008"/>
            <a:ext cx="10225136" cy="2160240"/>
          </a:xfrm>
        </p:spPr>
        <p:txBody>
          <a:bodyPr/>
          <a:lstStyle/>
          <a:p>
            <a:r>
              <a:rPr lang="en-US" altLang="zh-CN" sz="4800"/>
              <a:t>CentOS 8</a:t>
            </a:r>
          </a:p>
          <a:p>
            <a:r>
              <a:rPr lang="zh-CN" altLang="en-US" sz="4800"/>
              <a:t>安装</a:t>
            </a:r>
            <a:r>
              <a:rPr lang="en-US" altLang="zh-CN" sz="4800"/>
              <a:t>Docker</a:t>
            </a:r>
            <a:r>
              <a:rPr lang="zh-CN" altLang="en-US" sz="4800"/>
              <a:t>和</a:t>
            </a:r>
            <a:r>
              <a:rPr lang="en-US" altLang="zh-CN" sz="4800"/>
              <a:t>SQL Server 2019</a:t>
            </a:r>
            <a:endParaRPr lang="zh-CN" altLang="en-US" sz="4800" b="1">
              <a:solidFill>
                <a:schemeClr val="tx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0513603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5F8C344-A73B-4B5B-A97A-3E5E9A5640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Docker</a:t>
            </a:r>
            <a:r>
              <a:rPr lang="zh-CN" altLang="en-US"/>
              <a:t>架构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E4BA723-37F7-4526-B88B-6DBD8CBD6B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/>
              <a:t>client</a:t>
            </a:r>
          </a:p>
          <a:p>
            <a:pPr lvl="1"/>
            <a:r>
              <a:rPr lang="en-US" altLang="zh-CN"/>
              <a:t>docker</a:t>
            </a:r>
            <a:r>
              <a:rPr lang="zh-CN" altLang="en-US"/>
              <a:t>：</a:t>
            </a:r>
            <a:r>
              <a:rPr lang="en-US" altLang="zh-CN"/>
              <a:t>build images and pull, run, start, stop, and</a:t>
            </a:r>
            <a:br>
              <a:rPr lang="en-US" altLang="zh-CN"/>
            </a:br>
            <a:r>
              <a:rPr lang="en-US" altLang="zh-CN"/>
              <a:t>manage containers</a:t>
            </a:r>
          </a:p>
          <a:p>
            <a:r>
              <a:rPr lang="en-US" altLang="zh-CN"/>
              <a:t>daemon</a:t>
            </a:r>
          </a:p>
          <a:p>
            <a:pPr lvl="1"/>
            <a:r>
              <a:rPr lang="en-US" altLang="zh-CN"/>
              <a:t>does all the work as instructed by the client to build images and manage and run containers </a:t>
            </a:r>
            <a:br>
              <a:rPr lang="en-US" altLang="zh-CN"/>
            </a:b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878525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60E7B93-2584-473C-8CED-3FE8BA6654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container</a:t>
            </a:r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02A080F-88EB-4871-AF25-9E785E6E74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/>
              <a:t>Containers are instances of an </a:t>
            </a:r>
            <a:r>
              <a:rPr lang="en-US" altLang="zh-CN" i="1"/>
              <a:t>image</a:t>
            </a:r>
            <a:r>
              <a:rPr lang="en-US" altLang="zh-CN"/>
              <a:t> </a:t>
            </a:r>
          </a:p>
          <a:p>
            <a:r>
              <a:rPr lang="en-US" altLang="zh-CN"/>
              <a:t>Docker containers use a concept called </a:t>
            </a:r>
            <a:r>
              <a:rPr lang="en-US" altLang="zh-CN" i="1"/>
              <a:t>namespaces </a:t>
            </a:r>
            <a:r>
              <a:rPr lang="en-US" altLang="zh-CN"/>
              <a:t>to isolate one container from each other </a:t>
            </a:r>
            <a:br>
              <a:rPr lang="en-US" altLang="zh-CN"/>
            </a:b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55493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CA2C66A-B7F2-4EC2-9561-9383E88B12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常用</a:t>
            </a:r>
            <a:r>
              <a:rPr lang="en-US" altLang="zh-CN"/>
              <a:t>docker</a:t>
            </a:r>
            <a:r>
              <a:rPr lang="zh-CN" altLang="en-US"/>
              <a:t>命令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1E08AB6-B65B-4DBD-9E08-56DFC9052D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124744"/>
            <a:ext cx="11247040" cy="5143378"/>
          </a:xfrm>
        </p:spPr>
        <p:txBody>
          <a:bodyPr/>
          <a:lstStyle/>
          <a:p>
            <a:pPr marL="0" indent="0">
              <a:buNone/>
            </a:pPr>
            <a:r>
              <a:rPr lang="en-US" altLang="zh-CN" sz="1050"/>
              <a:t>[root@cent8 ~]# docker images</a:t>
            </a:r>
          </a:p>
          <a:p>
            <a:pPr marL="0" indent="0">
              <a:buNone/>
            </a:pPr>
            <a:r>
              <a:rPr lang="en-US" altLang="zh-CN" sz="1050"/>
              <a:t>REPOSITORY                            TAG                 IMAGE ID            CREATED             SIZE</a:t>
            </a:r>
          </a:p>
          <a:p>
            <a:pPr marL="0" indent="0">
              <a:buNone/>
            </a:pPr>
            <a:r>
              <a:rPr lang="en-US" altLang="zh-CN" sz="1050"/>
              <a:t>mcr.microsoft.com/mssql/rhel/server   latest              26c2eaf1d233        2 months ago        </a:t>
            </a:r>
            <a:r>
              <a:rPr lang="en-US" altLang="zh-CN" sz="1050" b="1"/>
              <a:t>1.52GB</a:t>
            </a:r>
          </a:p>
          <a:p>
            <a:pPr marL="0" indent="0">
              <a:buNone/>
            </a:pPr>
            <a:r>
              <a:rPr lang="en-US" altLang="zh-CN" sz="1050"/>
              <a:t>[root@cent8 ~]# docker ps -a</a:t>
            </a:r>
          </a:p>
          <a:p>
            <a:pPr marL="0" indent="0">
              <a:buNone/>
            </a:pPr>
            <a:r>
              <a:rPr lang="en-US" altLang="zh-CN" sz="1050"/>
              <a:t>CONTAINER ID    IMAGE                                 COMMAND                  CREATED       STATUS                       PORTS                   NAMES</a:t>
            </a:r>
          </a:p>
          <a:p>
            <a:pPr marL="0" indent="0">
              <a:buNone/>
            </a:pPr>
            <a:r>
              <a:rPr lang="en-US" altLang="zh-CN" sz="1050"/>
              <a:t>c1a29ff166f7    mcr.microsoft.com/mssql/rhel/server   "/opt/mssql/bin/perm…"   2 days ago    Exited (255) 20 hours ago    0.0.0.0:1434-&gt;1433/tcp   sql2</a:t>
            </a:r>
          </a:p>
          <a:p>
            <a:pPr marL="0" indent="0">
              <a:buNone/>
            </a:pPr>
            <a:r>
              <a:rPr lang="en-US" altLang="zh-CN" sz="1050"/>
              <a:t>2beb4c6e0d4c    mcr.microsoft.com/mssql/rhel/server   "/opt/mssql/bin/perm…"   2 days ago    Exited (255) 6 minutes ago   0.0.0.0:1433-&gt;1433/tcp   sql1</a:t>
            </a:r>
          </a:p>
          <a:p>
            <a:endParaRPr lang="zh-CN" altLang="en-US" sz="1050"/>
          </a:p>
        </p:txBody>
      </p:sp>
    </p:spTree>
    <p:extLst>
      <p:ext uri="{BB962C8B-B14F-4D97-AF65-F5344CB8AC3E}">
        <p14:creationId xmlns:p14="http://schemas.microsoft.com/office/powerpoint/2010/main" val="36284027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77CB0F6-C033-48AD-AA1A-F73BB42619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常用</a:t>
            </a:r>
            <a:r>
              <a:rPr lang="en-US" altLang="zh-CN"/>
              <a:t>docker</a:t>
            </a:r>
            <a:r>
              <a:rPr lang="zh-CN" altLang="en-US"/>
              <a:t>命令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6DCA00A-FF80-4859-A411-76E81103CD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/>
              <a:t>由本地拷贝文件至容器</a:t>
            </a:r>
            <a:endParaRPr lang="en-US" altLang="zh-CN"/>
          </a:p>
          <a:p>
            <a:pPr marL="0" indent="0">
              <a:buNone/>
            </a:pPr>
            <a:r>
              <a:rPr lang="en-US" altLang="zh-CN"/>
              <a:t># docker cp show.sql sql1:/var/opt/mssql</a:t>
            </a:r>
          </a:p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674277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D11B5F6-85FC-466E-B93C-232D94935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安装</a:t>
            </a:r>
            <a:r>
              <a:rPr lang="en-US" altLang="zh-CN"/>
              <a:t>docker</a:t>
            </a:r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27B659C-D860-4AB2-8DCC-3BAA49ED24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sz="1600"/>
              <a:t>1. </a:t>
            </a:r>
            <a:r>
              <a:rPr lang="zh-CN" altLang="en-US" sz="1600"/>
              <a:t>添加</a:t>
            </a:r>
            <a:r>
              <a:rPr lang="en-US" altLang="zh-CN" sz="1600"/>
              <a:t>docker</a:t>
            </a:r>
            <a:r>
              <a:rPr lang="zh-CN" altLang="en-US" sz="1600"/>
              <a:t>外部源库</a:t>
            </a:r>
            <a:r>
              <a:rPr lang="en-US" altLang="zh-CN" sz="1600"/>
              <a:t>(/etc/yum.repos.d</a:t>
            </a:r>
            <a:r>
              <a:rPr lang="zh-CN" altLang="en-US" sz="1600"/>
              <a:t>目录下增加</a:t>
            </a:r>
            <a:r>
              <a:rPr lang="en-US" altLang="zh-CN" sz="1600"/>
              <a:t>docker-ce.repo)</a:t>
            </a:r>
          </a:p>
          <a:p>
            <a:pPr marL="0" indent="0">
              <a:buNone/>
            </a:pPr>
            <a:r>
              <a:rPr lang="en-US" altLang="zh-CN" sz="1600"/>
              <a:t># dnf config-manager --add-repo=https://download.docker.com/linux/centos/docker-ce.repo</a:t>
            </a:r>
          </a:p>
          <a:p>
            <a:pPr marL="0" indent="0">
              <a:buNone/>
            </a:pPr>
            <a:r>
              <a:rPr lang="en-US" altLang="zh-CN" sz="1600"/>
              <a:t>2. </a:t>
            </a:r>
            <a:r>
              <a:rPr lang="zh-CN" altLang="en-US" sz="1600"/>
              <a:t>安装最合适的版本</a:t>
            </a:r>
            <a:endParaRPr lang="en-US" altLang="zh-CN" sz="1600"/>
          </a:p>
          <a:p>
            <a:pPr marL="0" indent="0">
              <a:buNone/>
            </a:pPr>
            <a:r>
              <a:rPr lang="en-US" altLang="zh-CN" sz="1600"/>
              <a:t># dnf install docker-ce --nobest</a:t>
            </a:r>
          </a:p>
          <a:p>
            <a:pPr marL="0" indent="0">
              <a:buNone/>
            </a:pPr>
            <a:r>
              <a:rPr lang="en-US" altLang="zh-CN" sz="1600"/>
              <a:t>3. </a:t>
            </a:r>
            <a:r>
              <a:rPr lang="zh-CN" altLang="en-US" sz="1600"/>
              <a:t>启动</a:t>
            </a:r>
            <a:r>
              <a:rPr lang="en-US" altLang="zh-CN" sz="1600"/>
              <a:t>docker</a:t>
            </a:r>
            <a:r>
              <a:rPr lang="zh-CN" altLang="en-US" sz="1600"/>
              <a:t>，并将其设置为自动启动</a:t>
            </a:r>
            <a:endParaRPr lang="en-US" altLang="zh-CN" sz="1600"/>
          </a:p>
          <a:p>
            <a:pPr marL="0" indent="0">
              <a:buNone/>
            </a:pPr>
            <a:r>
              <a:rPr lang="en-US" altLang="zh-CN" sz="1600"/>
              <a:t># systemctl enable --now docker</a:t>
            </a:r>
          </a:p>
          <a:p>
            <a:endParaRPr lang="zh-CN" altLang="en-US" sz="1600"/>
          </a:p>
        </p:txBody>
      </p:sp>
    </p:spTree>
    <p:extLst>
      <p:ext uri="{BB962C8B-B14F-4D97-AF65-F5344CB8AC3E}">
        <p14:creationId xmlns:p14="http://schemas.microsoft.com/office/powerpoint/2010/main" val="10557819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5CD6784-75D4-44D9-8F1A-BE688294D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安装</a:t>
            </a:r>
            <a:r>
              <a:rPr lang="en-US" altLang="zh-CN"/>
              <a:t>RHEL</a:t>
            </a:r>
            <a:r>
              <a:rPr lang="zh-CN" altLang="en-US"/>
              <a:t>最新版本的</a:t>
            </a:r>
            <a:r>
              <a:rPr lang="en-US" altLang="zh-CN"/>
              <a:t>SQL Server</a:t>
            </a:r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5AC8239-E880-4BA0-88CA-BC4CDEA304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2000"/>
              <a:t># docker pull mcr.microsoft.com/mssql/rhel/server</a:t>
            </a:r>
          </a:p>
          <a:p>
            <a:r>
              <a:rPr lang="en-US" altLang="zh-CN" sz="2000"/>
              <a:t># </a:t>
            </a:r>
            <a:r>
              <a:rPr lang="fr-FR" altLang="zh-CN" sz="2000"/>
              <a:t>docker run -e "ACCEPT_EULA=Y" -e "SA_PASSWORD=Sasa@1995" -p 143</a:t>
            </a:r>
            <a:r>
              <a:rPr lang="en-US" altLang="zh-CN" sz="2000"/>
              <a:t>8</a:t>
            </a:r>
            <a:r>
              <a:rPr lang="fr-FR" altLang="zh-CN" sz="2000"/>
              <a:t>:1433 --name sql1 -d mcr.microsoft.com/mssql/rhel/server</a:t>
            </a:r>
            <a:endParaRPr lang="en-US" altLang="zh-CN" sz="2000"/>
          </a:p>
          <a:p>
            <a:pPr marL="0" indent="0">
              <a:buNone/>
            </a:pPr>
            <a:r>
              <a:rPr lang="zh-CN" altLang="en-US" sz="2000">
                <a:latin typeface="楷体" panose="02010609060101010101" pitchFamily="49" charset="-122"/>
                <a:ea typeface="楷体" panose="02010609060101010101" pitchFamily="49" charset="-122"/>
              </a:rPr>
              <a:t>说明：</a:t>
            </a:r>
            <a:endParaRPr lang="en-US" altLang="zh-CN" sz="200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buNone/>
            </a:pPr>
            <a:r>
              <a:rPr lang="en-US" altLang="zh-CN" sz="2000">
                <a:latin typeface="楷体" panose="02010609060101010101" pitchFamily="49" charset="-122"/>
                <a:ea typeface="楷体" panose="02010609060101010101" pitchFamily="49" charset="-122"/>
              </a:rPr>
              <a:t>sa</a:t>
            </a:r>
            <a:r>
              <a:rPr lang="zh-CN" altLang="en-US" sz="2000">
                <a:latin typeface="楷体" panose="02010609060101010101" pitchFamily="49" charset="-122"/>
                <a:ea typeface="楷体" panose="02010609060101010101" pitchFamily="49" charset="-122"/>
              </a:rPr>
              <a:t>的密码必须符合密码策略，否则</a:t>
            </a:r>
            <a:r>
              <a:rPr lang="en-US" altLang="zh-CN" sz="2000">
                <a:latin typeface="楷体" panose="02010609060101010101" pitchFamily="49" charset="-122"/>
                <a:ea typeface="楷体" panose="02010609060101010101" pitchFamily="49" charset="-122"/>
              </a:rPr>
              <a:t>SQL Server</a:t>
            </a:r>
            <a:r>
              <a:rPr lang="zh-CN" altLang="en-US" sz="2000">
                <a:latin typeface="楷体" panose="02010609060101010101" pitchFamily="49" charset="-122"/>
                <a:ea typeface="楷体" panose="02010609060101010101" pitchFamily="49" charset="-122"/>
              </a:rPr>
              <a:t>服务不能启动。</a:t>
            </a:r>
            <a:endParaRPr lang="en-US" altLang="zh-CN" sz="200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buNone/>
            </a:pPr>
            <a:r>
              <a:rPr lang="fr-FR" altLang="zh-CN" sz="2000"/>
              <a:t>ACCEPT_EULA</a:t>
            </a:r>
            <a:r>
              <a:rPr lang="zh-CN" altLang="en-US" sz="2000"/>
              <a:t>意为</a:t>
            </a:r>
            <a:r>
              <a:rPr lang="en-US" altLang="zh-CN" sz="2000">
                <a:latin typeface="楷体" panose="02010609060101010101" pitchFamily="49" charset="-122"/>
                <a:ea typeface="楷体" panose="02010609060101010101" pitchFamily="49" charset="-122"/>
              </a:rPr>
              <a:t>End-User Licensing Agreement. </a:t>
            </a:r>
          </a:p>
          <a:p>
            <a:pPr marL="0" indent="0">
              <a:buNone/>
            </a:pPr>
            <a:r>
              <a:rPr lang="zh-CN" altLang="en-US" sz="2000">
                <a:latin typeface="楷体" panose="02010609060101010101" pitchFamily="49" charset="-122"/>
                <a:ea typeface="楷体" panose="02010609060101010101" pitchFamily="49" charset="-122"/>
              </a:rPr>
              <a:t>可直接执行</a:t>
            </a:r>
            <a:r>
              <a:rPr lang="en-US" altLang="zh-CN" sz="2000">
                <a:latin typeface="楷体" panose="02010609060101010101" pitchFamily="49" charset="-122"/>
                <a:ea typeface="楷体" panose="02010609060101010101" pitchFamily="49" charset="-122"/>
              </a:rPr>
              <a:t>docker run</a:t>
            </a:r>
            <a:r>
              <a:rPr lang="zh-CN" altLang="en-US" sz="2000">
                <a:latin typeface="楷体" panose="02010609060101010101" pitchFamily="49" charset="-122"/>
                <a:ea typeface="楷体" panose="02010609060101010101" pitchFamily="49" charset="-122"/>
              </a:rPr>
              <a:t>命令，先完成下载映像，然后启动容器</a:t>
            </a:r>
            <a:endParaRPr lang="en-US" altLang="zh-CN" sz="200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endParaRPr lang="en-US" altLang="zh-CN" sz="2000"/>
          </a:p>
          <a:p>
            <a:endParaRPr lang="en-US" altLang="zh-CN" sz="2000"/>
          </a:p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483958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5944F74-382E-47AE-91F1-2DB154AA79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本地连接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2D83206-0369-4C9B-9344-DADE2A202C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z="2000"/>
              <a:t>本地连接</a:t>
            </a:r>
            <a:r>
              <a:rPr lang="en-US" altLang="zh-CN" sz="2000"/>
              <a:t>(</a:t>
            </a:r>
            <a:r>
              <a:rPr lang="zh-CN" altLang="en-US" sz="2000"/>
              <a:t>默认端口</a:t>
            </a:r>
            <a:r>
              <a:rPr lang="en-US" altLang="zh-CN" sz="2000"/>
              <a:t>1433)</a:t>
            </a:r>
          </a:p>
          <a:p>
            <a:pPr marL="0" indent="0">
              <a:buNone/>
            </a:pPr>
            <a:r>
              <a:rPr lang="en-US" altLang="zh-CN" sz="2000"/>
              <a:t># docker </a:t>
            </a:r>
            <a:r>
              <a:rPr lang="en-US" altLang="zh-CN" sz="2000" b="1"/>
              <a:t>exec</a:t>
            </a:r>
            <a:r>
              <a:rPr lang="en-US" altLang="zh-CN" sz="2000"/>
              <a:t> -it sql1 bash</a:t>
            </a:r>
          </a:p>
          <a:p>
            <a:pPr marL="0" indent="0">
              <a:buNone/>
            </a:pPr>
            <a:r>
              <a:rPr lang="en-US" altLang="zh-CN" sz="2000"/>
              <a:t>bash-4.4$ /opt/mssql-tools/bin/sqlcmd -Usa -PSasa@1995</a:t>
            </a:r>
          </a:p>
          <a:p>
            <a:r>
              <a:rPr lang="zh-CN" altLang="en-US" sz="2000"/>
              <a:t>远程连接</a:t>
            </a:r>
            <a:r>
              <a:rPr lang="en-US" altLang="zh-CN" sz="2000"/>
              <a:t>(</a:t>
            </a:r>
            <a:r>
              <a:rPr lang="zh-CN" altLang="en-US" sz="2000"/>
              <a:t>非默认端口</a:t>
            </a:r>
            <a:r>
              <a:rPr lang="en-US" altLang="zh-CN" sz="2000"/>
              <a:t>1434)</a:t>
            </a:r>
          </a:p>
          <a:p>
            <a:pPr marL="0" indent="0">
              <a:buNone/>
            </a:pPr>
            <a:r>
              <a:rPr lang="en-US" altLang="zh-CN" sz="2000"/>
              <a:t>sqlcmd -S192.168.199.134,1438 -Usa -PSasa@1995</a:t>
            </a:r>
            <a:endParaRPr lang="zh-CN" altLang="en-US" sz="2000"/>
          </a:p>
        </p:txBody>
      </p:sp>
    </p:spTree>
    <p:extLst>
      <p:ext uri="{BB962C8B-B14F-4D97-AF65-F5344CB8AC3E}">
        <p14:creationId xmlns:p14="http://schemas.microsoft.com/office/powerpoint/2010/main" val="8518468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8FBF515-B5F5-4B6B-81EA-A6C9CE01A1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docker</a:t>
            </a:r>
            <a:r>
              <a:rPr lang="zh-CN" altLang="en-US"/>
              <a:t>上安装</a:t>
            </a:r>
            <a:r>
              <a:rPr lang="en-US" altLang="zh-CN"/>
              <a:t>SQL Server 2019-</a:t>
            </a:r>
            <a:r>
              <a:rPr lang="zh-CN" altLang="en-US"/>
              <a:t>官方文档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A882BDA-C59C-4907-A85B-CBD609D60C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/>
              <a:t>https://docs.microsoft.com/en-us/sql/linux/quickstart-install-connect-docker?view=sql-server-linux-ver15&amp;pivots=cs1-bash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338067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自定义 1">
      <a:dk1>
        <a:srgbClr val="FFFF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奥斯汀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精装书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第一章 数据库技术基础3.0.potx" id="{0C4891AA-DFDA-423A-9AB5-40E3C2A9E7D8}" vid="{C2401741-280E-4530-B20C-76B9544EF2E8}"/>
    </a:ext>
  </a:extLst>
</a:theme>
</file>

<file path=ppt/theme/theme2.xml><?xml version="1.0" encoding="utf-8"?>
<a:theme xmlns:a="http://schemas.openxmlformats.org/drawingml/2006/main" name="Office 主题​​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1227</TotalTime>
  <Words>654</Words>
  <Application>Microsoft Office PowerPoint</Application>
  <PresentationFormat>Widescreen</PresentationFormat>
  <Paragraphs>61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华文琥珀</vt:lpstr>
      <vt:lpstr>楷体</vt:lpstr>
      <vt:lpstr>幼圆</vt:lpstr>
      <vt:lpstr>Arial</vt:lpstr>
      <vt:lpstr>Century Gothic</vt:lpstr>
      <vt:lpstr>Consolas</vt:lpstr>
      <vt:lpstr>Times New Roman</vt:lpstr>
      <vt:lpstr>Office 主题​​</vt:lpstr>
      <vt:lpstr>Appendix 4</vt:lpstr>
      <vt:lpstr>Docker架构</vt:lpstr>
      <vt:lpstr>container</vt:lpstr>
      <vt:lpstr>常用docker命令</vt:lpstr>
      <vt:lpstr>常用docker命令</vt:lpstr>
      <vt:lpstr>安装docker</vt:lpstr>
      <vt:lpstr>安装RHEL最新版本的SQL Server</vt:lpstr>
      <vt:lpstr>本地连接</vt:lpstr>
      <vt:lpstr>docker上安装SQL Server 2019-官方文档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li aiwu</cp:lastModifiedBy>
  <cp:revision>455</cp:revision>
  <dcterms:created xsi:type="dcterms:W3CDTF">2015-08-21T10:03:15Z</dcterms:created>
  <dcterms:modified xsi:type="dcterms:W3CDTF">2022-05-29T05:55:38Z</dcterms:modified>
</cp:coreProperties>
</file>